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C7FEE-9F04-4907-BB82-4A35175F27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/>
              <a:t>Concur Travel </a:t>
            </a:r>
            <a:br>
              <a:rPr lang="en-US" dirty="0"/>
            </a:br>
            <a:r>
              <a:rPr lang="en-US" b="1" dirty="0"/>
              <a:t>Fiscal Year End Preparation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257BD-B74E-4A79-9133-2391AC5A64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dirty="0"/>
          </a:p>
          <a:p>
            <a:pPr algn="l"/>
            <a:r>
              <a:rPr lang="en-US" dirty="0">
                <a:solidFill>
                  <a:schemeClr val="tx1"/>
                </a:solidFill>
              </a:rPr>
              <a:t>Phil Davis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Business Affairs - General Accounting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81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2A9E5-76F2-4BC6-80F4-D30D6637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108200"/>
            <a:ext cx="8596668" cy="1320800"/>
          </a:xfrm>
        </p:spPr>
        <p:txBody>
          <a:bodyPr/>
          <a:lstStyle/>
          <a:p>
            <a:r>
              <a:rPr lang="en-US" dirty="0"/>
              <a:t>Thank You!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2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948BF-BA86-45C4-B591-540EBD375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52282"/>
            <a:ext cx="8596668" cy="1320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b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UO produces financial statements following </a:t>
            </a:r>
            <a:r>
              <a:rPr lang="en-US" sz="18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enerally </a:t>
            </a:r>
            <a:r>
              <a:rPr lang="en-US" sz="18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ccepted </a:t>
            </a:r>
            <a:r>
              <a:rPr lang="en-US" sz="18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ccounting </a:t>
            </a:r>
            <a:r>
              <a:rPr lang="en-US" sz="18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rinciples.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B51C6-3608-4CBE-A523-5C7C53D67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37961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This requires that we record transactions based on </a:t>
            </a:r>
            <a:r>
              <a:rPr lang="en-US" u="sng" dirty="0">
                <a:solidFill>
                  <a:schemeClr val="tx1"/>
                </a:solidFill>
              </a:rPr>
              <a:t>activity</a:t>
            </a:r>
            <a:r>
              <a:rPr lang="en-US" dirty="0">
                <a:solidFill>
                  <a:schemeClr val="tx1"/>
                </a:solidFill>
              </a:rPr>
              <a:t> that takes place between July 1 and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each year. So the expenses associated with travel that takes place in FY23 needs to be recorded in FY23, whether the Concur expense report has been fully approved or not.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This is what the year end accrual achieves.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737A8A-07A9-4F5B-A186-5032966D439A}"/>
              </a:ext>
            </a:extLst>
          </p:cNvPr>
          <p:cNvSpPr txBox="1"/>
          <p:nvPr/>
        </p:nvSpPr>
        <p:spPr>
          <a:xfrm>
            <a:off x="677334" y="355445"/>
            <a:ext cx="4289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0C226"/>
                </a:solidFill>
                <a:latin typeface="+mj-lt"/>
                <a:ea typeface="+mj-ea"/>
                <a:cs typeface="+mj-cs"/>
              </a:rPr>
              <a:t>Why?</a:t>
            </a:r>
            <a:endParaRPr lang="en-US" sz="3600" dirty="0">
              <a:solidFill>
                <a:srgbClr val="92D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949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8CECD-7991-45BF-A115-ABCBE97A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7C05A-3EE0-44BB-8B96-22BA2B7E3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Expenses associated with FY23 travel on reports that are not approved by June 29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will be accrued.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Based on trip dates on the report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Split proportionately between fiscal years for trips that cross fiscal years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index, account code, activity code, and amounts (including any itemizations) used in the accrual JV are based on the Concur expense report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Reports approved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will post to Banner the following business day with a transaction date in the new fiscal year, but will be included in the accrual entry because they were not approved as of June 29th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9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A35B-71C5-44BB-B7CD-34B197796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E5AADA-FB17-4747-82F9-C4BA33E56ADC}"/>
              </a:ext>
            </a:extLst>
          </p:cNvPr>
          <p:cNvSpPr txBox="1"/>
          <p:nvPr/>
        </p:nvSpPr>
        <p:spPr>
          <a:xfrm>
            <a:off x="677333" y="4412343"/>
            <a:ext cx="8190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expense is recorded in FY23 with the accrual JV and the reversal in FY24 nets to zero against the document form Concur when the report is approved.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65A4779-989E-496F-83FF-61D69D50D3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1673975"/>
            <a:ext cx="9023233" cy="203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8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A35B-71C5-44BB-B7CD-34B19779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Trip with 1 day in FY23 and 3 days in FY24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E5AADA-FB17-4747-82F9-C4BA33E56ADC}"/>
              </a:ext>
            </a:extLst>
          </p:cNvPr>
          <p:cNvSpPr txBox="1"/>
          <p:nvPr/>
        </p:nvSpPr>
        <p:spPr>
          <a:xfrm>
            <a:off x="677333" y="4412343"/>
            <a:ext cx="8190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 of the expense is recorded in FY23 with the accrual JV.</a:t>
            </a:r>
          </a:p>
          <a:p>
            <a:endParaRPr lang="en-US" dirty="0"/>
          </a:p>
          <a:p>
            <a:r>
              <a:rPr lang="en-US" dirty="0"/>
              <a:t>The reversal in FY24 nets against the Concur posting, resulting in $300 of the total expense in FY24.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585798-2C61-4279-AF0C-A40521C77E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1542081"/>
            <a:ext cx="8906053" cy="243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89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3BA6-E7CB-4398-935C-0FDA003E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and Corrections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0A55B-724A-477C-9B1A-DBB53AB85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If the expense report changes after the accrual entry is created, the two won’t net against each other in FY24.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Make sure any pending reports for FY23 are as complete and accurate as possible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Review the accrual entries for accuracy in July and report any adjustments that are needed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31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BAE51-1112-4B93-BCA5-1C76EB7AF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0979B-FC16-49B5-9A0A-542A4CC75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831" y="1678675"/>
            <a:ext cx="9022720" cy="438849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Accrual report data pulled July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You have this extra time after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to review Concur reports for FY23 travel that weren’t approved.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Accrual entries will be posted to Banner by the end of that week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Review the entries in Banner for accuracy against any recently updated reports and report any necessary adjustments before the end of July</a:t>
            </a:r>
          </a:p>
        </p:txBody>
      </p:sp>
    </p:spTree>
    <p:extLst>
      <p:ext uri="{BB962C8B-B14F-4D97-AF65-F5344CB8AC3E}">
        <p14:creationId xmlns:p14="http://schemas.microsoft.com/office/powerpoint/2010/main" val="324723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8C025-EECD-4B02-913A-2BC527E9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2A5C0-E146-45A3-9ED5-FEDBA3120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Work to assign any outstanding One card and Lodge card activity to expense reports and submit/approve reports for FY23 travel if possible.</a:t>
            </a:r>
          </a:p>
          <a:p>
            <a:pPr>
              <a:buSzPct val="100000"/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Delete any “test” data and reports from Concur.</a:t>
            </a:r>
          </a:p>
          <a:p>
            <a:pPr>
              <a:buSzPct val="100000"/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Ensure completeness and accuracy of any reports for FY23 travel that will not be approved prior to fiscal year end.</a:t>
            </a:r>
          </a:p>
          <a:p>
            <a:pPr>
              <a:buSzPct val="100000"/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Review accrual entries in July and report any adjustments that are needed.</a:t>
            </a:r>
          </a:p>
          <a:p>
            <a:pPr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71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0511F-4ED3-4E62-9BAA-D55351513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Pcard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03CA-4A02-46BD-A615-958B455C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All outstanding </a:t>
            </a:r>
            <a:r>
              <a:rPr lang="en-US" dirty="0" err="1">
                <a:solidFill>
                  <a:schemeClr val="tx1"/>
                </a:solidFill>
              </a:rPr>
              <a:t>Pcard</a:t>
            </a:r>
            <a:r>
              <a:rPr lang="en-US" dirty="0">
                <a:solidFill>
                  <a:schemeClr val="tx1"/>
                </a:solidFill>
              </a:rPr>
              <a:t> activity through the June 2023 billing cycle will be accrued.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Additionally, the </a:t>
            </a:r>
            <a:r>
              <a:rPr lang="en-US" dirty="0" err="1">
                <a:solidFill>
                  <a:schemeClr val="tx1"/>
                </a:solidFill>
              </a:rPr>
              <a:t>Pcard</a:t>
            </a:r>
            <a:r>
              <a:rPr lang="en-US" dirty="0">
                <a:solidFill>
                  <a:schemeClr val="tx1"/>
                </a:solidFill>
              </a:rPr>
              <a:t> posting on 7/3/23 will be reversed in FY24 and posted to FY23. This is FY23 activity that is not included in the primary accrual entry data.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Work to get as many </a:t>
            </a:r>
            <a:r>
              <a:rPr lang="en-US" dirty="0" err="1">
                <a:solidFill>
                  <a:schemeClr val="tx1"/>
                </a:solidFill>
              </a:rPr>
              <a:t>Pcard</a:t>
            </a:r>
            <a:r>
              <a:rPr lang="en-US" dirty="0">
                <a:solidFill>
                  <a:schemeClr val="tx1"/>
                </a:solidFill>
              </a:rPr>
              <a:t> reports submitted and approved in Concur as possible.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943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577</TotalTime>
  <Words>526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Concur Travel  Fiscal Year End Preparation</vt:lpstr>
      <vt:lpstr> The UO produces financial statements following Generally Accepted Accounting Principles. </vt:lpstr>
      <vt:lpstr>Process</vt:lpstr>
      <vt:lpstr>Mechanics</vt:lpstr>
      <vt:lpstr>Trip with 1 day in FY23 and 3 days in FY24 </vt:lpstr>
      <vt:lpstr>Changes and Corrections</vt:lpstr>
      <vt:lpstr>Timeline</vt:lpstr>
      <vt:lpstr>To Do List</vt:lpstr>
      <vt:lpstr>Pcard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 Travel  Fiscal Year End Preparation</dc:title>
  <dc:creator>Phil Davis</dc:creator>
  <cp:lastModifiedBy>Phil Davis</cp:lastModifiedBy>
  <cp:revision>28</cp:revision>
  <dcterms:created xsi:type="dcterms:W3CDTF">2020-04-16T18:49:10Z</dcterms:created>
  <dcterms:modified xsi:type="dcterms:W3CDTF">2023-05-31T16:29:16Z</dcterms:modified>
</cp:coreProperties>
</file>